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CF1D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8" d="100"/>
          <a:sy n="88" d="100"/>
        </p:scale>
        <p:origin x="494"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9/28/2025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9/28/2025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9/28/2025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9/28/2025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9/28/2025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9/28/2025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9/28/2025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9/28/2025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9/28/2025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9/28/2025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9/28/2025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9/28/2025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9/28/2025</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ru-RU" dirty="0" smtClean="0"/>
              <a:t>О чем говорит почерк</a:t>
            </a:r>
            <a:endParaRPr lang="ru-RU" dirty="0"/>
          </a:p>
        </p:txBody>
      </p:sp>
      <p:sp>
        <p:nvSpPr>
          <p:cNvPr id="3" name="Подзаголовок 2"/>
          <p:cNvSpPr>
            <a:spLocks noGrp="1"/>
          </p:cNvSpPr>
          <p:nvPr>
            <p:ph type="subTitle" idx="1"/>
          </p:nvPr>
        </p:nvSpPr>
        <p:spPr>
          <a:xfrm>
            <a:off x="7942216" y="5364480"/>
            <a:ext cx="4005944" cy="1314994"/>
          </a:xfrm>
        </p:spPr>
        <p:txBody>
          <a:bodyPr/>
          <a:lstStyle/>
          <a:p>
            <a:r>
              <a:rPr lang="ru-RU" dirty="0" smtClean="0"/>
              <a:t>Выполнила: Сергеева Валерия</a:t>
            </a:r>
          </a:p>
          <a:p>
            <a:r>
              <a:rPr lang="ru-RU" dirty="0" smtClean="0"/>
              <a:t>Группа 113</a:t>
            </a:r>
            <a:endParaRPr lang="ru-RU" dirty="0"/>
          </a:p>
        </p:txBody>
      </p:sp>
    </p:spTree>
    <p:extLst>
      <p:ext uri="{BB962C8B-B14F-4D97-AF65-F5344CB8AC3E}">
        <p14:creationId xmlns:p14="http://schemas.microsoft.com/office/powerpoint/2010/main" val="13779534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85258" y="446088"/>
            <a:ext cx="4309154" cy="607649"/>
          </a:xfrm>
        </p:spPr>
        <p:txBody>
          <a:bodyPr/>
          <a:lstStyle/>
          <a:p>
            <a:r>
              <a:rPr lang="ru-RU" b="1" dirty="0"/>
              <a:t>История графологии</a:t>
            </a:r>
            <a:endParaRPr lang="ru-RU" dirty="0"/>
          </a:p>
        </p:txBody>
      </p:sp>
      <p:pic>
        <p:nvPicPr>
          <p:cNvPr id="5" name="Объект 4"/>
          <p:cNvPicPr>
            <a:picLocks noGrp="1" noChangeAspect="1"/>
          </p:cNvPicPr>
          <p:nvPr>
            <p:ph idx="1"/>
          </p:nvPr>
        </p:nvPicPr>
        <p:blipFill>
          <a:blip r:embed="rId2"/>
          <a:stretch>
            <a:fillRect/>
          </a:stretch>
        </p:blipFill>
        <p:spPr>
          <a:xfrm>
            <a:off x="6323013" y="583452"/>
            <a:ext cx="5181600" cy="3886200"/>
          </a:xfrm>
          <a:prstGeom prst="rect">
            <a:avLst/>
          </a:prstGeom>
          <a:effectLst>
            <a:reflection blurRad="6350" stA="52000" endA="300" endPos="35000" dir="5400000" sy="-100000" algn="bl" rotWithShape="0"/>
          </a:effectLst>
        </p:spPr>
      </p:pic>
      <p:sp>
        <p:nvSpPr>
          <p:cNvPr id="4" name="Текст 3"/>
          <p:cNvSpPr>
            <a:spLocks noGrp="1"/>
          </p:cNvSpPr>
          <p:nvPr>
            <p:ph type="body" sz="half" idx="2"/>
          </p:nvPr>
        </p:nvSpPr>
        <p:spPr>
          <a:xfrm>
            <a:off x="719049" y="1398314"/>
            <a:ext cx="5603964" cy="5276805"/>
          </a:xfrm>
        </p:spPr>
        <p:txBody>
          <a:bodyPr>
            <a:normAutofit/>
          </a:bodyPr>
          <a:lstStyle/>
          <a:p>
            <a:r>
              <a:rPr lang="ru-RU" b="1" dirty="0"/>
              <a:t>Графология </a:t>
            </a:r>
            <a:r>
              <a:rPr lang="ru-RU" dirty="0"/>
              <a:t>- это древнейшее искусство. Предпосылки к возникновению графологии возникли очень давно. На почерк обращали внимание философы, писатели и императоры древности. «Бойтесь человека, почерк которого напоминает движение тростника, колеблемого ветром», — писал Конфуций. Древнеримский историк, автор жизнеописаний императоров Гай </a:t>
            </a:r>
            <a:r>
              <a:rPr lang="ru-RU" dirty="0" err="1"/>
              <a:t>Светоний</a:t>
            </a:r>
            <a:r>
              <a:rPr lang="ru-RU" dirty="0"/>
              <a:t> </a:t>
            </a:r>
            <a:r>
              <a:rPr lang="ru-RU" dirty="0" err="1"/>
              <a:t>Транквилл</a:t>
            </a:r>
            <a:r>
              <a:rPr lang="ru-RU" dirty="0"/>
              <a:t> очень подробно описывал почерк императора Августа — «он писал слова, ставя буквы тесно одна к другой, и приписывал еще под строками», отмечая при этом бережливость императора. О почерке высказывались Аристотель, Теофраст, древнегреческий писатель Дионисий Галикарнасский, император Нерон, в письмах которого есть такие слова: «Я боюсь этого человека, потому что его почерк показывает, что у него предательская натура</a:t>
            </a:r>
            <a:r>
              <a:rPr lang="ru-RU" dirty="0" smtClean="0"/>
              <a:t>».</a:t>
            </a:r>
          </a:p>
          <a:p>
            <a:pPr algn="ctr"/>
            <a:r>
              <a:rPr lang="ru-RU" dirty="0"/>
              <a:t>  В медицине термин «графология» используется по отношению к изучению почерка как вспомогательного элемента при диагностике и слежении за болезнями головного мозга и нервной системы. Термин «графология» иногда некорректно применяется по отношению к почерковедению.</a:t>
            </a:r>
          </a:p>
        </p:txBody>
      </p:sp>
    </p:spTree>
    <p:extLst>
      <p:ext uri="{BB962C8B-B14F-4D97-AF65-F5344CB8AC3E}">
        <p14:creationId xmlns:p14="http://schemas.microsoft.com/office/powerpoint/2010/main" val="33756947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93121" y="209006"/>
            <a:ext cx="8915399" cy="548640"/>
          </a:xfrm>
        </p:spPr>
        <p:txBody>
          <a:bodyPr>
            <a:normAutofit/>
          </a:bodyPr>
          <a:lstStyle/>
          <a:p>
            <a:r>
              <a:rPr lang="ru-RU" sz="2800" b="1" dirty="0"/>
              <a:t>Анализ почерка. Основные принципы</a:t>
            </a:r>
            <a:endParaRPr lang="ru-RU" sz="2800" dirty="0"/>
          </a:p>
        </p:txBody>
      </p:sp>
      <p:sp>
        <p:nvSpPr>
          <p:cNvPr id="3" name="Текст 2"/>
          <p:cNvSpPr>
            <a:spLocks noGrp="1"/>
          </p:cNvSpPr>
          <p:nvPr>
            <p:ph type="body" idx="1"/>
          </p:nvPr>
        </p:nvSpPr>
        <p:spPr>
          <a:xfrm>
            <a:off x="1698172" y="1088570"/>
            <a:ext cx="9806440" cy="5860869"/>
          </a:xfrm>
        </p:spPr>
        <p:txBody>
          <a:bodyPr>
            <a:normAutofit fontScale="77500" lnSpcReduction="20000"/>
          </a:bodyPr>
          <a:lstStyle/>
          <a:p>
            <a:pPr fontAlgn="base"/>
            <a:r>
              <a:rPr lang="ru-RU" b="1" dirty="0"/>
              <a:t>Основными признаками почерка являются:</a:t>
            </a:r>
            <a:endParaRPr lang="ru-RU" dirty="0"/>
          </a:p>
          <a:p>
            <a:pPr fontAlgn="base"/>
            <a:r>
              <a:rPr lang="ru-RU" b="1" dirty="0"/>
              <a:t>1. Сила нажима на ручку при письме.</a:t>
            </a:r>
            <a:endParaRPr lang="ru-RU" dirty="0"/>
          </a:p>
          <a:p>
            <a:pPr fontAlgn="base"/>
            <a:r>
              <a:rPr lang="ru-RU" b="1" dirty="0"/>
              <a:t>- </a:t>
            </a:r>
            <a:r>
              <a:rPr lang="ru-RU" dirty="0"/>
              <a:t>Обладатели легкого нажима крайне чувствительны, ответственны, но неторопливы, делают все аккуратно, стараясь не допускать ошибок. Зачастую такой нажим является признаком </a:t>
            </a:r>
            <a:r>
              <a:rPr lang="ru-RU" dirty="0" err="1"/>
              <a:t>слабовольности</a:t>
            </a:r>
            <a:r>
              <a:rPr lang="ru-RU" dirty="0"/>
              <a:t>.</a:t>
            </a:r>
          </a:p>
          <a:p>
            <a:pPr fontAlgn="base"/>
            <a:r>
              <a:rPr lang="ru-RU" b="1" dirty="0"/>
              <a:t>- </a:t>
            </a:r>
            <a:r>
              <a:rPr lang="ru-RU" dirty="0"/>
              <a:t>Сильный нажим характерен для уверенных в себе и энергичных людей, обладающих высокой работоспособностью.</a:t>
            </a:r>
          </a:p>
          <a:p>
            <a:pPr fontAlgn="base"/>
            <a:r>
              <a:rPr lang="ru-RU" b="1" dirty="0"/>
              <a:t>2. Размер почерка.</a:t>
            </a:r>
            <a:endParaRPr lang="ru-RU" dirty="0"/>
          </a:p>
          <a:p>
            <a:pPr fontAlgn="base"/>
            <a:r>
              <a:rPr lang="ru-RU" b="1" dirty="0"/>
              <a:t>- </a:t>
            </a:r>
            <a:r>
              <a:rPr lang="ru-RU" dirty="0"/>
              <a:t>Мелкий – застенчивые, замкнутые, бережливые люди.</a:t>
            </a:r>
          </a:p>
          <a:p>
            <a:pPr fontAlgn="base"/>
            <a:r>
              <a:rPr lang="ru-RU" b="1" dirty="0"/>
              <a:t>- </a:t>
            </a:r>
            <a:r>
              <a:rPr lang="ru-RU" dirty="0"/>
              <a:t>Средний – спокойные, уверенные в себе люди.</a:t>
            </a:r>
          </a:p>
          <a:p>
            <a:pPr fontAlgn="base"/>
            <a:r>
              <a:rPr lang="ru-RU" b="1" dirty="0"/>
              <a:t>- </a:t>
            </a:r>
            <a:r>
              <a:rPr lang="ru-RU" dirty="0"/>
              <a:t>Крупный – очень общительные, легко находит общий язык с разными людьми.</a:t>
            </a:r>
          </a:p>
          <a:p>
            <a:pPr fontAlgn="base"/>
            <a:r>
              <a:rPr lang="ru-RU" b="1" dirty="0"/>
              <a:t>3. Форма почерка.</a:t>
            </a:r>
            <a:endParaRPr lang="ru-RU" dirty="0"/>
          </a:p>
          <a:p>
            <a:pPr fontAlgn="base"/>
            <a:r>
              <a:rPr lang="ru-RU" b="1" dirty="0"/>
              <a:t>- </a:t>
            </a:r>
            <a:r>
              <a:rPr lang="ru-RU" dirty="0"/>
              <a:t>Округлый почерк - чаще всего встречается у веселых, отзывчивых людей.</a:t>
            </a:r>
          </a:p>
          <a:p>
            <a:pPr fontAlgn="base"/>
            <a:r>
              <a:rPr lang="ru-RU" b="1" dirty="0"/>
              <a:t>- </a:t>
            </a:r>
            <a:r>
              <a:rPr lang="ru-RU" dirty="0"/>
              <a:t>Угловатый почерк - острые углы могут сказать нам о двух вещах, которые нередко сочетаются: об агрессивности и очень высоком интеллекте.</a:t>
            </a:r>
          </a:p>
          <a:p>
            <a:pPr fontAlgn="base"/>
            <a:r>
              <a:rPr lang="ru-RU" b="1" dirty="0"/>
              <a:t>4. Наклон почерка.</a:t>
            </a:r>
            <a:endParaRPr lang="ru-RU" dirty="0"/>
          </a:p>
          <a:p>
            <a:pPr fontAlgn="base"/>
            <a:r>
              <a:rPr lang="ru-RU" b="1" dirty="0"/>
              <a:t>- </a:t>
            </a:r>
            <a:r>
              <a:rPr lang="ru-RU" dirty="0"/>
              <a:t>Почерк прямой, без наклона 90º. Так пишет очень уравновешенный человек.</a:t>
            </a:r>
          </a:p>
          <a:p>
            <a:pPr fontAlgn="base"/>
            <a:r>
              <a:rPr lang="ru-RU" b="1" dirty="0"/>
              <a:t>- </a:t>
            </a:r>
            <a:r>
              <a:rPr lang="ru-RU" dirty="0"/>
              <a:t>Лёгкий наклон вправо 45º. Так пишут открытые, в меру смелые и доброжелательные люди, которые имеют свойство иногда отдаваться импульсам. Почерк говорит об эмоциональности — его обладатель не всегда может держать себя в руках.</a:t>
            </a:r>
          </a:p>
          <a:p>
            <a:r>
              <a:rPr lang="ru-RU" dirty="0"/>
              <a:t/>
            </a:r>
            <a:br>
              <a:rPr lang="ru-RU" dirty="0"/>
            </a:br>
            <a:endParaRPr lang="ru-RU" dirty="0"/>
          </a:p>
        </p:txBody>
      </p:sp>
    </p:spTree>
    <p:extLst>
      <p:ext uri="{BB962C8B-B14F-4D97-AF65-F5344CB8AC3E}">
        <p14:creationId xmlns:p14="http://schemas.microsoft.com/office/powerpoint/2010/main" val="40506938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02674" y="624109"/>
            <a:ext cx="9701937" cy="6011821"/>
          </a:xfrm>
        </p:spPr>
        <p:txBody>
          <a:bodyPr>
            <a:normAutofit/>
          </a:bodyPr>
          <a:lstStyle/>
          <a:p>
            <a:pPr fontAlgn="base"/>
            <a:r>
              <a:rPr lang="ru-RU" sz="1500" b="1" dirty="0"/>
              <a:t>5. Стиль письма.</a:t>
            </a:r>
            <a:r>
              <a:rPr lang="ru-RU" sz="1500" dirty="0"/>
              <a:t/>
            </a:r>
            <a:br>
              <a:rPr lang="ru-RU" sz="1500" dirty="0"/>
            </a:br>
            <a:r>
              <a:rPr lang="ru-RU" sz="1500" dirty="0"/>
              <a:t>- Каллиграфический почерк – обязательный, аккуратный, но несамостоятельный.</a:t>
            </a:r>
            <a:br>
              <a:rPr lang="ru-RU" sz="1500" dirty="0"/>
            </a:br>
            <a:r>
              <a:rPr lang="ru-RU" sz="1500" b="1" dirty="0"/>
              <a:t>- </a:t>
            </a:r>
            <a:r>
              <a:rPr lang="ru-RU" sz="1500" dirty="0"/>
              <a:t>Ровный, правильный почерк – спокойный, уравновешенный человек.</a:t>
            </a:r>
            <a:br>
              <a:rPr lang="ru-RU" sz="1500" dirty="0"/>
            </a:br>
            <a:r>
              <a:rPr lang="ru-RU" sz="1500" b="1" dirty="0"/>
              <a:t>- </a:t>
            </a:r>
            <a:r>
              <a:rPr lang="ru-RU" sz="1500" dirty="0"/>
              <a:t>Размашистый почерк – активный, любознательный, веселый человек.</a:t>
            </a:r>
            <a:br>
              <a:rPr lang="ru-RU" sz="1500" dirty="0"/>
            </a:br>
            <a:r>
              <a:rPr lang="ru-RU" sz="1500" b="1" dirty="0"/>
              <a:t>- </a:t>
            </a:r>
            <a:r>
              <a:rPr lang="ru-RU" sz="1500" dirty="0"/>
              <a:t>Неразборчивый – энергичный, нервозный человек.</a:t>
            </a:r>
            <a:br>
              <a:rPr lang="ru-RU" sz="1500" dirty="0"/>
            </a:br>
            <a:r>
              <a:rPr lang="ru-RU" sz="1500" b="1" dirty="0"/>
              <a:t>6. Направление письма.</a:t>
            </a:r>
            <a:r>
              <a:rPr lang="ru-RU" sz="1500" dirty="0"/>
              <a:t/>
            </a:r>
            <a:br>
              <a:rPr lang="ru-RU" sz="1500" dirty="0"/>
            </a:br>
            <a:r>
              <a:rPr lang="ru-RU" sz="1500" b="1" dirty="0"/>
              <a:t>- </a:t>
            </a:r>
            <a:r>
              <a:rPr lang="ru-RU" sz="1500" dirty="0"/>
              <a:t>Линия письма плавно поднимается вверх - оптимизм, радость жизни, уверенность.</a:t>
            </a:r>
            <a:br>
              <a:rPr lang="ru-RU" sz="1500" dirty="0"/>
            </a:br>
            <a:r>
              <a:rPr lang="ru-RU" sz="1500" b="1" dirty="0"/>
              <a:t>- </a:t>
            </a:r>
            <a:r>
              <a:rPr lang="ru-RU" sz="1500" dirty="0"/>
              <a:t>Линия письма направлена вниз – замкнутость, пессимист, плохое настроение.</a:t>
            </a:r>
            <a:br>
              <a:rPr lang="ru-RU" sz="1500" dirty="0"/>
            </a:br>
            <a:r>
              <a:rPr lang="ru-RU" sz="1500" b="1" dirty="0"/>
              <a:t>- </a:t>
            </a:r>
            <a:r>
              <a:rPr lang="ru-RU" sz="1500" dirty="0"/>
              <a:t>Линия письма прямая – уравновешенный характер, решительный.</a:t>
            </a:r>
            <a:br>
              <a:rPr lang="ru-RU" sz="1500" dirty="0"/>
            </a:br>
            <a:r>
              <a:rPr lang="ru-RU" sz="1500" b="1" dirty="0"/>
              <a:t>- </a:t>
            </a:r>
            <a:r>
              <a:rPr lang="ru-RU" sz="1500" dirty="0"/>
              <a:t>Плавный волнистый – дипломатичный, гибкий.</a:t>
            </a:r>
            <a:br>
              <a:rPr lang="ru-RU" sz="1500" dirty="0"/>
            </a:br>
            <a:r>
              <a:rPr lang="ru-RU" sz="1500" b="1" dirty="0"/>
              <a:t>- </a:t>
            </a:r>
            <a:r>
              <a:rPr lang="ru-RU" sz="1500" dirty="0"/>
              <a:t>Строка «скачет» то вверх, то вниз – импульсивный, нетерпеливый.</a:t>
            </a:r>
            <a:br>
              <a:rPr lang="ru-RU" sz="1500" dirty="0"/>
            </a:br>
            <a:r>
              <a:rPr lang="ru-RU" sz="1500" b="1" dirty="0"/>
              <a:t>7. Характер написания слов.</a:t>
            </a:r>
            <a:r>
              <a:rPr lang="ru-RU" sz="1500" dirty="0"/>
              <a:t/>
            </a:r>
            <a:br>
              <a:rPr lang="ru-RU" sz="1500" dirty="0"/>
            </a:br>
            <a:r>
              <a:rPr lang="ru-RU" sz="1500" b="1" dirty="0"/>
              <a:t>- </a:t>
            </a:r>
            <a:r>
              <a:rPr lang="ru-RU" sz="1500" dirty="0"/>
              <a:t>Слитный почерк, когда все буквы в слове связаны между собой, является признаком хорошего логического мышления.</a:t>
            </a:r>
            <a:br>
              <a:rPr lang="ru-RU" sz="1500" dirty="0"/>
            </a:br>
            <a:r>
              <a:rPr lang="ru-RU" sz="1500" b="1" dirty="0"/>
              <a:t>- </a:t>
            </a:r>
            <a:r>
              <a:rPr lang="ru-RU" sz="1500" dirty="0"/>
              <a:t>Если же буквы не связаны друг с другом, то это указывает на развитую интуицию.</a:t>
            </a:r>
            <a:br>
              <a:rPr lang="ru-RU" sz="1500" dirty="0"/>
            </a:br>
            <a:r>
              <a:rPr lang="ru-RU" sz="1500" dirty="0"/>
              <a:t>Вывод: Основные признаки почерка</a:t>
            </a:r>
            <a:br>
              <a:rPr lang="ru-RU" sz="1500" dirty="0"/>
            </a:br>
            <a:r>
              <a:rPr lang="ru-RU" sz="1500" dirty="0"/>
              <a:t>- Сила нажима на ручку при письме</a:t>
            </a:r>
            <a:br>
              <a:rPr lang="ru-RU" sz="1500" dirty="0"/>
            </a:br>
            <a:r>
              <a:rPr lang="ru-RU" sz="1500" dirty="0"/>
              <a:t>- Размер почерка</a:t>
            </a:r>
            <a:br>
              <a:rPr lang="ru-RU" sz="1500" dirty="0"/>
            </a:br>
            <a:r>
              <a:rPr lang="ru-RU" sz="1500" dirty="0"/>
              <a:t>- Форма почерка</a:t>
            </a:r>
            <a:br>
              <a:rPr lang="ru-RU" sz="1500" dirty="0"/>
            </a:br>
            <a:r>
              <a:rPr lang="ru-RU" sz="1500" dirty="0"/>
              <a:t>- Наклон почерка</a:t>
            </a:r>
            <a:br>
              <a:rPr lang="ru-RU" sz="1500" dirty="0"/>
            </a:br>
            <a:r>
              <a:rPr lang="ru-RU" sz="1500" dirty="0"/>
              <a:t>- Стиль письма</a:t>
            </a:r>
            <a:br>
              <a:rPr lang="ru-RU" sz="1500" dirty="0"/>
            </a:br>
            <a:r>
              <a:rPr lang="ru-RU" sz="1500" dirty="0"/>
              <a:t>- Направление письма</a:t>
            </a:r>
            <a:br>
              <a:rPr lang="ru-RU" sz="1500" dirty="0"/>
            </a:br>
            <a:r>
              <a:rPr lang="ru-RU" sz="1500" dirty="0"/>
              <a:t>- Характер написания слов</a:t>
            </a:r>
            <a:br>
              <a:rPr lang="ru-RU" sz="1500" dirty="0"/>
            </a:br>
            <a:r>
              <a:rPr lang="ru-RU" sz="1500" dirty="0"/>
              <a:t/>
            </a:r>
            <a:br>
              <a:rPr lang="ru-RU" sz="1500" dirty="0"/>
            </a:br>
            <a:endParaRPr lang="ru-RU" sz="1500" dirty="0"/>
          </a:p>
        </p:txBody>
      </p:sp>
    </p:spTree>
    <p:extLst>
      <p:ext uri="{BB962C8B-B14F-4D97-AF65-F5344CB8AC3E}">
        <p14:creationId xmlns:p14="http://schemas.microsoft.com/office/powerpoint/2010/main" val="27570295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023155" y="217715"/>
            <a:ext cx="8915399" cy="461554"/>
          </a:xfrm>
        </p:spPr>
        <p:txBody>
          <a:bodyPr>
            <a:noAutofit/>
          </a:bodyPr>
          <a:lstStyle/>
          <a:p>
            <a:r>
              <a:rPr lang="ru-RU" sz="2800" b="1" dirty="0"/>
              <a:t>Взаимосвязь почерка и характера человека</a:t>
            </a:r>
            <a:endParaRPr lang="ru-RU" sz="2800" dirty="0"/>
          </a:p>
        </p:txBody>
      </p:sp>
      <p:sp>
        <p:nvSpPr>
          <p:cNvPr id="3" name="Текст 2"/>
          <p:cNvSpPr>
            <a:spLocks noGrp="1"/>
          </p:cNvSpPr>
          <p:nvPr>
            <p:ph type="body" idx="1"/>
          </p:nvPr>
        </p:nvSpPr>
        <p:spPr>
          <a:xfrm>
            <a:off x="2023156" y="940526"/>
            <a:ext cx="9481456" cy="5643154"/>
          </a:xfrm>
        </p:spPr>
        <p:txBody>
          <a:bodyPr>
            <a:noAutofit/>
          </a:bodyPr>
          <a:lstStyle/>
          <a:p>
            <a:pPr fontAlgn="base"/>
            <a:r>
              <a:rPr lang="ru-RU" sz="1300" dirty="0"/>
              <a:t>   </a:t>
            </a:r>
            <a:r>
              <a:rPr lang="ru-RU" sz="1400" b="1" dirty="0"/>
              <a:t>Почерк зависит и от характера человека. А что такое характер?</a:t>
            </a:r>
          </a:p>
          <a:p>
            <a:pPr fontAlgn="base"/>
            <a:r>
              <a:rPr lang="ru-RU" sz="1100" b="1" dirty="0"/>
              <a:t>Характер </a:t>
            </a:r>
            <a:r>
              <a:rPr lang="ru-RU" sz="1100" dirty="0"/>
              <a:t>- это совокупность устойчивых индивидуальных свойств человека, складывающихся и проявляющихся в деятельности и общении, обуславливающая типичные для него способы поведения. Характер отражает отношение человека к окружающему миру. Характер не наследуется и не является прирожденным, а также постоянным и неизменным свойством личности точно так же, как и почерк не передается «из поколения в поколение», не является неизменным и постоянным. Даже у людей одной семьи бывает разный почерк, так как и характеры у них разные.</a:t>
            </a:r>
          </a:p>
          <a:p>
            <a:pPr fontAlgn="base"/>
            <a:r>
              <a:rPr lang="ru-RU" sz="1100" dirty="0"/>
              <a:t>     Психологи разделяют черты характера на </a:t>
            </a:r>
            <a:r>
              <a:rPr lang="ru-RU" sz="1100" b="1" dirty="0"/>
              <a:t>4 группы.</a:t>
            </a:r>
            <a:r>
              <a:rPr lang="ru-RU" sz="1100" dirty="0"/>
              <a:t> В основе этого деления лежит отношение человека к различным сторонам жизни.</a:t>
            </a:r>
          </a:p>
          <a:p>
            <a:pPr fontAlgn="base"/>
            <a:r>
              <a:rPr lang="ru-RU" sz="1100" dirty="0"/>
              <a:t>1. К другим людям – замкнутость или общительность, лживость или правдивость, уважение или высокомерие и другие;</a:t>
            </a:r>
          </a:p>
          <a:p>
            <a:pPr fontAlgn="base"/>
            <a:r>
              <a:rPr lang="ru-RU" sz="1100" dirty="0"/>
              <a:t>2. К самому себе – скромность или тщеславие, заносчивость или самокритичность, гордость или смирение и другие;</a:t>
            </a:r>
          </a:p>
          <a:p>
            <a:pPr fontAlgn="base"/>
            <a:r>
              <a:rPr lang="ru-RU" sz="1100" dirty="0"/>
              <a:t>3. К труду – трудолюбие или лень, добросовестность или безалаберность и другие;</a:t>
            </a:r>
          </a:p>
          <a:p>
            <a:pPr fontAlgn="base"/>
            <a:r>
              <a:rPr lang="ru-RU" sz="1100" dirty="0"/>
              <a:t>4. К вещам – аккуратность или неряшливость, бережливость или расточительность, аккуратность или халатность и другие.</a:t>
            </a:r>
          </a:p>
          <a:p>
            <a:pPr fontAlgn="base"/>
            <a:r>
              <a:rPr lang="ru-RU" sz="1100" b="1" dirty="0"/>
              <a:t>Связь темперамента и характера</a:t>
            </a:r>
            <a:endParaRPr lang="ru-RU" sz="1100" dirty="0"/>
          </a:p>
          <a:p>
            <a:pPr fontAlgn="base"/>
            <a:r>
              <a:rPr lang="ru-RU" sz="1100" dirty="0"/>
              <a:t>      Необходимо отметить, что психологи рассматривают темперамент и характер как два взаимодополняющих понятия. Становление личности происходит под влиянием индивидуальных особенностей поведения. Следует понимать, что особенности и типы характера формируются и проявляются под влиянием темперамента.</a:t>
            </a:r>
          </a:p>
          <a:p>
            <a:pPr fontAlgn="base"/>
            <a:r>
              <a:rPr lang="ru-RU" sz="1100" b="1" dirty="0"/>
              <a:t>      Темперамент </a:t>
            </a:r>
            <a:r>
              <a:rPr lang="ru-RU" sz="1100" dirty="0"/>
              <a:t>- эмоциональное реагирование на внешние раздражители. Это врожденные свойства человека, обусловленные биологическими и психическими особенностями личности.</a:t>
            </a:r>
          </a:p>
          <a:p>
            <a:pPr fontAlgn="base"/>
            <a:r>
              <a:rPr lang="ru-RU" sz="1100" dirty="0"/>
              <a:t>     Определенные черты характера раскрываются в зависимости от социальной среды и окружения, где оказывается человек. Темперамент не меняется и остается постоянным независимо от условий и сопутствующих обстоятельств.</a:t>
            </a:r>
          </a:p>
          <a:p>
            <a:pPr fontAlgn="base"/>
            <a:r>
              <a:rPr lang="ru-RU" sz="1100" b="1" dirty="0"/>
              <a:t>     </a:t>
            </a:r>
            <a:r>
              <a:rPr lang="ru-RU" sz="1100" dirty="0"/>
              <a:t>Итак,</a:t>
            </a:r>
            <a:r>
              <a:rPr lang="ru-RU" sz="1100" b="1" dirty="0"/>
              <a:t> </a:t>
            </a:r>
            <a:r>
              <a:rPr lang="ru-RU" sz="1100" dirty="0"/>
              <a:t>характер человека, так же как и почерк не наследуются и не являются прирожденными.</a:t>
            </a:r>
          </a:p>
          <a:p>
            <a:endParaRPr lang="ru-RU" sz="1100" dirty="0"/>
          </a:p>
        </p:txBody>
      </p:sp>
    </p:spTree>
    <p:extLst>
      <p:ext uri="{BB962C8B-B14F-4D97-AF65-F5344CB8AC3E}">
        <p14:creationId xmlns:p14="http://schemas.microsoft.com/office/powerpoint/2010/main" val="24696889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33487" y="252277"/>
            <a:ext cx="8915399" cy="757374"/>
          </a:xfrm>
        </p:spPr>
        <p:txBody>
          <a:bodyPr>
            <a:normAutofit fontScale="90000"/>
          </a:bodyPr>
          <a:lstStyle/>
          <a:p>
            <a:pPr algn="ctr" fontAlgn="base"/>
            <a:r>
              <a:rPr lang="ru-RU" b="1" dirty="0" smtClean="0"/>
              <a:t>Заключение</a:t>
            </a:r>
            <a:r>
              <a:rPr lang="ru-RU" b="1" dirty="0"/>
              <a:t/>
            </a:r>
            <a:br>
              <a:rPr lang="ru-RU" b="1" dirty="0"/>
            </a:br>
            <a:endParaRPr lang="ru-RU" dirty="0"/>
          </a:p>
        </p:txBody>
      </p:sp>
      <p:sp>
        <p:nvSpPr>
          <p:cNvPr id="3" name="Текст 2"/>
          <p:cNvSpPr>
            <a:spLocks noGrp="1"/>
          </p:cNvSpPr>
          <p:nvPr>
            <p:ph type="body" idx="1"/>
          </p:nvPr>
        </p:nvSpPr>
        <p:spPr>
          <a:xfrm>
            <a:off x="1663337" y="857250"/>
            <a:ext cx="10363199" cy="5839641"/>
          </a:xfrm>
        </p:spPr>
        <p:txBody>
          <a:bodyPr>
            <a:normAutofit lnSpcReduction="10000"/>
          </a:bodyPr>
          <a:lstStyle/>
          <a:p>
            <a:pPr fontAlgn="base"/>
            <a:r>
              <a:rPr lang="ru-RU" dirty="0"/>
              <a:t> </a:t>
            </a:r>
            <a:r>
              <a:rPr lang="ru-RU" sz="1500" dirty="0"/>
              <a:t>В заключение </a:t>
            </a:r>
            <a:r>
              <a:rPr lang="ru-RU" sz="1500" dirty="0" smtClean="0"/>
              <a:t>скажу что по </a:t>
            </a:r>
            <a:r>
              <a:rPr lang="ru-RU" sz="1500" dirty="0"/>
              <a:t>почерку человека можно определить его характер и личность человека. У каждого человека свой личный неповторимый почерк. И изучая его детали, мы можем сделать выводы об особенностях характера человека.</a:t>
            </a:r>
          </a:p>
          <a:p>
            <a:pPr fontAlgn="base"/>
            <a:r>
              <a:rPr lang="ru-RU" sz="1500" dirty="0"/>
              <a:t>     </a:t>
            </a:r>
          </a:p>
          <a:p>
            <a:pPr fontAlgn="base"/>
            <a:r>
              <a:rPr lang="ru-RU" sz="1500" dirty="0"/>
              <a:t>   </a:t>
            </a:r>
            <a:r>
              <a:rPr lang="ru-RU" sz="1500" dirty="0" smtClean="0"/>
              <a:t>с </a:t>
            </a:r>
            <a:r>
              <a:rPr lang="ru-RU" sz="1500" dirty="0"/>
              <a:t>течением времени почерк может измениться лишь в деталях, основные черты остаются с нами на всю жизнь.</a:t>
            </a:r>
          </a:p>
          <a:p>
            <a:pPr fontAlgn="base"/>
            <a:r>
              <a:rPr lang="ru-RU" sz="1500" dirty="0"/>
              <a:t>     </a:t>
            </a:r>
            <a:r>
              <a:rPr lang="ru-RU" sz="1500" dirty="0" smtClean="0"/>
              <a:t>- </a:t>
            </a:r>
            <a:r>
              <a:rPr lang="ru-RU" sz="1500" dirty="0"/>
              <a:t>графологический анализ почерка может стать подспорьем в руках педагогов для определения характера, стимулирования развития в учениках хороших черт и исправления плохих;</a:t>
            </a:r>
          </a:p>
          <a:p>
            <a:pPr fontAlgn="base"/>
            <a:r>
              <a:rPr lang="ru-RU" sz="1500" dirty="0"/>
              <a:t>- по организаторским способностям, которые могут быть определены по почерку, выдвигается кандидатура лидера;</a:t>
            </a:r>
          </a:p>
          <a:p>
            <a:pPr fontAlgn="base"/>
            <a:r>
              <a:rPr lang="ru-RU" sz="1500" dirty="0"/>
              <a:t>- с помощью графологического анализа почерка можно также выбирать друзей;</a:t>
            </a:r>
          </a:p>
          <a:p>
            <a:pPr fontAlgn="base"/>
            <a:r>
              <a:rPr lang="ru-RU" sz="1500" dirty="0"/>
              <a:t>- графологический анализ полезен и в отношениях между начальником и подчиненным, между учителем и учеником, между супругами, между родителями и ребенком.</a:t>
            </a:r>
          </a:p>
          <a:p>
            <a:pPr fontAlgn="base"/>
            <a:r>
              <a:rPr lang="ru-RU" sz="1500" dirty="0"/>
              <a:t>     Итак, почерк человека может рассказать о нем многое. И, как бы человек не старался, почерк выдаст даже то, что человек не решился бы сказать вслух. Поэтому, зная основные принципы графического анализа почерка, можно составить психологический портрет характерологических особенностей человека и сделать определенные выводы о личности, что очень важно для плодотворного взаимодействия в коллективе, в обществе.</a:t>
            </a:r>
          </a:p>
          <a:p>
            <a:pPr fontAlgn="base"/>
            <a:r>
              <a:rPr lang="ru-RU" sz="1500" dirty="0"/>
              <a:t>     Важно учитывать, что графология не является абсолютным методом диагностики. Почерк отражает состояние в момент письма и может меняться под влиянием настроения, усталости или даже инструмента (ручка/карандаш)</a:t>
            </a:r>
          </a:p>
        </p:txBody>
      </p:sp>
    </p:spTree>
    <p:extLst>
      <p:ext uri="{BB962C8B-B14F-4D97-AF65-F5344CB8AC3E}">
        <p14:creationId xmlns:p14="http://schemas.microsoft.com/office/powerpoint/2010/main" val="2367253644"/>
      </p:ext>
    </p:extLst>
  </p:cSld>
  <p:clrMapOvr>
    <a:masterClrMapping/>
  </p:clrMapOvr>
</p:sld>
</file>

<file path=ppt/theme/theme1.xml><?xml version="1.0" encoding="utf-8"?>
<a:theme xmlns:a="http://schemas.openxmlformats.org/drawingml/2006/main" name="Легкий дым">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29</TotalTime>
  <Words>44</Words>
  <Application>Microsoft Office PowerPoint</Application>
  <PresentationFormat>Широкоэкранный</PresentationFormat>
  <Paragraphs>46</Paragraphs>
  <Slides>6</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6</vt:i4>
      </vt:variant>
    </vt:vector>
  </HeadingPairs>
  <TitlesOfParts>
    <vt:vector size="10" baseType="lpstr">
      <vt:lpstr>Arial</vt:lpstr>
      <vt:lpstr>Century Gothic</vt:lpstr>
      <vt:lpstr>Wingdings 3</vt:lpstr>
      <vt:lpstr>Легкий дым</vt:lpstr>
      <vt:lpstr>О чем говорит почерк</vt:lpstr>
      <vt:lpstr>История графологии</vt:lpstr>
      <vt:lpstr>Анализ почерка. Основные принципы</vt:lpstr>
      <vt:lpstr>5. Стиль письма. - Каллиграфический почерк – обязательный, аккуратный, но несамостоятельный. - Ровный, правильный почерк – спокойный, уравновешенный человек. - Размашистый почерк – активный, любознательный, веселый человек. - Неразборчивый – энергичный, нервозный человек. 6. Направление письма. - Линия письма плавно поднимается вверх - оптимизм, радость жизни, уверенность. - Линия письма направлена вниз – замкнутость, пессимист, плохое настроение. - Линия письма прямая – уравновешенный характер, решительный. - Плавный волнистый – дипломатичный, гибкий. - Строка «скачет» то вверх, то вниз – импульсивный, нетерпеливый. 7. Характер написания слов. - Слитный почерк, когда все буквы в слове связаны между собой, является признаком хорошего логического мышления. - Если же буквы не связаны друг с другом, то это указывает на развитую интуицию. Вывод: Основные признаки почерка - Сила нажима на ручку при письме - Размер почерка - Форма почерка - Наклон почерка - Стиль письма - Направление письма - Характер написания слов  </vt:lpstr>
      <vt:lpstr>Взаимосвязь почерка и характера человека</vt:lpstr>
      <vt:lpstr>Заключение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 чем говорит почерк</dc:title>
  <dc:creator>Home</dc:creator>
  <cp:lastModifiedBy>Home</cp:lastModifiedBy>
  <cp:revision>4</cp:revision>
  <dcterms:created xsi:type="dcterms:W3CDTF">2025-09-27T13:15:07Z</dcterms:created>
  <dcterms:modified xsi:type="dcterms:W3CDTF">2025-09-28T09:39:13Z</dcterms:modified>
</cp:coreProperties>
</file>